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2" r:id="rId3"/>
    <p:sldId id="278" r:id="rId4"/>
    <p:sldId id="280" r:id="rId5"/>
    <p:sldId id="257" r:id="rId6"/>
    <p:sldId id="264" r:id="rId7"/>
    <p:sldId id="282" r:id="rId8"/>
    <p:sldId id="283" r:id="rId9"/>
    <p:sldId id="286" r:id="rId10"/>
    <p:sldId id="262" r:id="rId11"/>
    <p:sldId id="274" r:id="rId12"/>
    <p:sldId id="287" r:id="rId13"/>
    <p:sldId id="292" r:id="rId14"/>
    <p:sldId id="294" r:id="rId15"/>
    <p:sldId id="297" r:id="rId16"/>
    <p:sldId id="298" r:id="rId17"/>
    <p:sldId id="300" r:id="rId18"/>
    <p:sldId id="299" r:id="rId19"/>
    <p:sldId id="296" r:id="rId20"/>
    <p:sldId id="301" r:id="rId21"/>
    <p:sldId id="302" r:id="rId22"/>
    <p:sldId id="303" r:id="rId23"/>
    <p:sldId id="288" r:id="rId24"/>
    <p:sldId id="289" r:id="rId25"/>
    <p:sldId id="290" r:id="rId26"/>
    <p:sldId id="291" r:id="rId27"/>
    <p:sldId id="293" r:id="rId28"/>
    <p:sldId id="295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56A89-AF04-41A3-B197-B4E33C073EAF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1F0932A7-D990-4A57-801E-58F9E07CF421}">
      <dgm:prSet phldrT="[Texto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2200" baseline="0" dirty="0" smtClean="0">
              <a:latin typeface="Comic Sans MS" pitchFamily="66" charset="0"/>
              <a:cs typeface="Angsana New" pitchFamily="18" charset="-34"/>
            </a:rPr>
            <a:t>Autor</a:t>
          </a:r>
          <a:endParaRPr lang="es-MX" sz="2200" baseline="0" dirty="0">
            <a:latin typeface="Comic Sans MS" pitchFamily="66" charset="0"/>
            <a:cs typeface="Angsana New" pitchFamily="18" charset="-34"/>
          </a:endParaRPr>
        </a:p>
      </dgm:t>
    </dgm:pt>
    <dgm:pt modelId="{480D85D4-D4AF-4782-B3D3-7CBD764C0504}" type="parTrans" cxnId="{9F0BCEC3-0D3F-49FC-AD9E-37F12B709A56}">
      <dgm:prSet/>
      <dgm:spPr/>
      <dgm:t>
        <a:bodyPr/>
        <a:lstStyle/>
        <a:p>
          <a:endParaRPr lang="es-MX"/>
        </a:p>
      </dgm:t>
    </dgm:pt>
    <dgm:pt modelId="{5D81DF5C-1B19-4E16-A12A-6B9FA457960B}" type="sibTrans" cxnId="{9F0BCEC3-0D3F-49FC-AD9E-37F12B709A56}">
      <dgm:prSet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MX"/>
        </a:p>
      </dgm:t>
    </dgm:pt>
    <dgm:pt modelId="{445B9A72-A868-476D-90CA-C33D516A7B91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2000" baseline="0" dirty="0" smtClean="0">
              <a:latin typeface="Comic Sans MS" pitchFamily="66" charset="0"/>
            </a:rPr>
            <a:t>Editor </a:t>
          </a:r>
        </a:p>
        <a:p>
          <a:r>
            <a:rPr lang="es-MX" sz="2000" baseline="0" dirty="0" smtClean="0">
              <a:latin typeface="Comic Sans MS" pitchFamily="66" charset="0"/>
            </a:rPr>
            <a:t>informático</a:t>
          </a:r>
          <a:endParaRPr lang="es-MX" sz="2000" baseline="0" dirty="0">
            <a:latin typeface="Comic Sans MS" pitchFamily="66" charset="0"/>
          </a:endParaRPr>
        </a:p>
      </dgm:t>
    </dgm:pt>
    <dgm:pt modelId="{2EED1533-F877-4E55-B8E9-1A2AB14E33A6}" type="parTrans" cxnId="{ED489F87-898C-4772-8BCD-3835888C09B7}">
      <dgm:prSet/>
      <dgm:spPr/>
      <dgm:t>
        <a:bodyPr/>
        <a:lstStyle/>
        <a:p>
          <a:endParaRPr lang="es-MX"/>
        </a:p>
      </dgm:t>
    </dgm:pt>
    <dgm:pt modelId="{BE224ADF-8039-40FC-800B-E2673F60430A}" type="sibTrans" cxnId="{ED489F87-898C-4772-8BCD-3835888C09B7}">
      <dgm:prSet/>
      <dgm:spPr/>
      <dgm:t>
        <a:bodyPr/>
        <a:lstStyle/>
        <a:p>
          <a:endParaRPr lang="es-MX"/>
        </a:p>
      </dgm:t>
    </dgm:pt>
    <dgm:pt modelId="{6C88B5D1-F3D7-4905-AEF0-87E5788233CC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baseline="0" dirty="0" smtClean="0">
              <a:latin typeface="Comic Sans MS" pitchFamily="66" charset="0"/>
            </a:rPr>
            <a:t>Lector</a:t>
          </a:r>
          <a:endParaRPr lang="es-MX" baseline="0" dirty="0">
            <a:latin typeface="Comic Sans MS" pitchFamily="66" charset="0"/>
          </a:endParaRPr>
        </a:p>
      </dgm:t>
    </dgm:pt>
    <dgm:pt modelId="{4CEF9CB3-CA0D-4859-8879-7BCBB7A013CE}" type="parTrans" cxnId="{66EE0E59-F611-445F-8AA5-D06E22C22507}">
      <dgm:prSet/>
      <dgm:spPr/>
      <dgm:t>
        <a:bodyPr/>
        <a:lstStyle/>
        <a:p>
          <a:endParaRPr lang="es-MX"/>
        </a:p>
      </dgm:t>
    </dgm:pt>
    <dgm:pt modelId="{F44C14AD-D4BC-4038-AE79-8462F5E7581D}" type="sibTrans" cxnId="{66EE0E59-F611-445F-8AA5-D06E22C22507}">
      <dgm:prSet/>
      <dgm:spPr/>
      <dgm:t>
        <a:bodyPr/>
        <a:lstStyle/>
        <a:p>
          <a:endParaRPr lang="es-MX"/>
        </a:p>
      </dgm:t>
    </dgm:pt>
    <dgm:pt modelId="{E0B84390-1745-44B3-96ED-68D4422C5A56}" type="pres">
      <dgm:prSet presAssocID="{D7F56A89-AF04-41A3-B197-B4E33C073EAF}" presName="Name0" presStyleCnt="0">
        <dgm:presLayoutVars>
          <dgm:dir/>
          <dgm:resizeHandles val="exact"/>
        </dgm:presLayoutVars>
      </dgm:prSet>
      <dgm:spPr/>
    </dgm:pt>
    <dgm:pt modelId="{DD467EED-6FDF-4906-8CB8-CFB72FD27F5C}" type="pres">
      <dgm:prSet presAssocID="{D7F56A89-AF04-41A3-B197-B4E33C073EAF}" presName="vNodes" presStyleCnt="0"/>
      <dgm:spPr/>
    </dgm:pt>
    <dgm:pt modelId="{04551AF9-B3A9-4249-9644-7E48BE1A0F54}" type="pres">
      <dgm:prSet presAssocID="{1F0932A7-D990-4A57-801E-58F9E07CF421}" presName="node" presStyleLbl="node1" presStyleIdx="0" presStyleCnt="3" custScaleX="167805" custScaleY="1283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DCCF8F-4F57-4A92-B5FC-7EF9F5EB6488}" type="pres">
      <dgm:prSet presAssocID="{5D81DF5C-1B19-4E16-A12A-6B9FA457960B}" presName="spacerT" presStyleCnt="0"/>
      <dgm:spPr/>
    </dgm:pt>
    <dgm:pt modelId="{8AA895D7-9D6B-4E1F-9328-AF6AC6056326}" type="pres">
      <dgm:prSet presAssocID="{5D81DF5C-1B19-4E16-A12A-6B9FA457960B}" presName="sibTrans" presStyleLbl="sibTrans2D1" presStyleIdx="0" presStyleCnt="2" custScaleX="51487" custScaleY="32839" custLinFactNeighborX="1565" custLinFactNeighborY="-81306"/>
      <dgm:spPr/>
      <dgm:t>
        <a:bodyPr/>
        <a:lstStyle/>
        <a:p>
          <a:endParaRPr lang="es-MX"/>
        </a:p>
      </dgm:t>
    </dgm:pt>
    <dgm:pt modelId="{6383EC56-34E2-414D-A730-8FE3977329B7}" type="pres">
      <dgm:prSet presAssocID="{5D81DF5C-1B19-4E16-A12A-6B9FA457960B}" presName="spacerB" presStyleCnt="0"/>
      <dgm:spPr/>
    </dgm:pt>
    <dgm:pt modelId="{0D68CC88-F997-48D2-961D-FF4124A53107}" type="pres">
      <dgm:prSet presAssocID="{445B9A72-A868-476D-90CA-C33D516A7B91}" presName="node" presStyleLbl="node1" presStyleIdx="1" presStyleCnt="3" custScaleX="93484" custScaleY="43008" custLinFactY="-1781" custLinFactNeighborX="-1460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CC9FEA-7B60-4FD3-8C20-25B98180494C}" type="pres">
      <dgm:prSet presAssocID="{D7F56A89-AF04-41A3-B197-B4E33C073EAF}" presName="sibTransLast" presStyleLbl="sibTrans2D1" presStyleIdx="1" presStyleCnt="2"/>
      <dgm:spPr/>
      <dgm:t>
        <a:bodyPr/>
        <a:lstStyle/>
        <a:p>
          <a:endParaRPr lang="es-MX"/>
        </a:p>
      </dgm:t>
    </dgm:pt>
    <dgm:pt modelId="{6E4A36C2-8F42-43F6-84F3-C1C6660FDEEB}" type="pres">
      <dgm:prSet presAssocID="{D7F56A89-AF04-41A3-B197-B4E33C073EAF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595B4465-93B2-4BB3-999A-C4285E5C2D80}" type="pres">
      <dgm:prSet presAssocID="{D7F56A89-AF04-41A3-B197-B4E33C073EAF}" presName="lastNode" presStyleLbl="node1" presStyleIdx="2" presStyleCnt="3" custScaleX="50053" custScaleY="69691" custLinFactNeighborX="5720" custLinFactNeighborY="13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D489F87-898C-4772-8BCD-3835888C09B7}" srcId="{D7F56A89-AF04-41A3-B197-B4E33C073EAF}" destId="{445B9A72-A868-476D-90CA-C33D516A7B91}" srcOrd="1" destOrd="0" parTransId="{2EED1533-F877-4E55-B8E9-1A2AB14E33A6}" sibTransId="{BE224ADF-8039-40FC-800B-E2673F60430A}"/>
    <dgm:cxn modelId="{F9F7182D-FFEE-414B-85E2-9076848A8D32}" type="presOf" srcId="{5D81DF5C-1B19-4E16-A12A-6B9FA457960B}" destId="{8AA895D7-9D6B-4E1F-9328-AF6AC6056326}" srcOrd="0" destOrd="0" presId="urn:microsoft.com/office/officeart/2005/8/layout/equation2"/>
    <dgm:cxn modelId="{A3224100-BB07-456A-BB9F-16C3D3636B51}" type="presOf" srcId="{BE224ADF-8039-40FC-800B-E2673F60430A}" destId="{3DCC9FEA-7B60-4FD3-8C20-25B98180494C}" srcOrd="0" destOrd="0" presId="urn:microsoft.com/office/officeart/2005/8/layout/equation2"/>
    <dgm:cxn modelId="{9F0BCEC3-0D3F-49FC-AD9E-37F12B709A56}" srcId="{D7F56A89-AF04-41A3-B197-B4E33C073EAF}" destId="{1F0932A7-D990-4A57-801E-58F9E07CF421}" srcOrd="0" destOrd="0" parTransId="{480D85D4-D4AF-4782-B3D3-7CBD764C0504}" sibTransId="{5D81DF5C-1B19-4E16-A12A-6B9FA457960B}"/>
    <dgm:cxn modelId="{66EE0E59-F611-445F-8AA5-D06E22C22507}" srcId="{D7F56A89-AF04-41A3-B197-B4E33C073EAF}" destId="{6C88B5D1-F3D7-4905-AEF0-87E5788233CC}" srcOrd="2" destOrd="0" parTransId="{4CEF9CB3-CA0D-4859-8879-7BCBB7A013CE}" sibTransId="{F44C14AD-D4BC-4038-AE79-8462F5E7581D}"/>
    <dgm:cxn modelId="{3066F7D3-111E-4E55-B1A4-F16EFE045C27}" type="presOf" srcId="{BE224ADF-8039-40FC-800B-E2673F60430A}" destId="{6E4A36C2-8F42-43F6-84F3-C1C6660FDEEB}" srcOrd="1" destOrd="0" presId="urn:microsoft.com/office/officeart/2005/8/layout/equation2"/>
    <dgm:cxn modelId="{A40DB635-1392-4FBD-8DFB-D4B67D10F93B}" type="presOf" srcId="{445B9A72-A868-476D-90CA-C33D516A7B91}" destId="{0D68CC88-F997-48D2-961D-FF4124A53107}" srcOrd="0" destOrd="0" presId="urn:microsoft.com/office/officeart/2005/8/layout/equation2"/>
    <dgm:cxn modelId="{5D33CF96-3502-4F6C-8D21-002013F74523}" type="presOf" srcId="{6C88B5D1-F3D7-4905-AEF0-87E5788233CC}" destId="{595B4465-93B2-4BB3-999A-C4285E5C2D80}" srcOrd="0" destOrd="0" presId="urn:microsoft.com/office/officeart/2005/8/layout/equation2"/>
    <dgm:cxn modelId="{269226BD-F2A5-429C-B257-BDB2AF85D8B9}" type="presOf" srcId="{D7F56A89-AF04-41A3-B197-B4E33C073EAF}" destId="{E0B84390-1745-44B3-96ED-68D4422C5A56}" srcOrd="0" destOrd="0" presId="urn:microsoft.com/office/officeart/2005/8/layout/equation2"/>
    <dgm:cxn modelId="{21DCD47E-6A87-4448-9418-110A89C885CD}" type="presOf" srcId="{1F0932A7-D990-4A57-801E-58F9E07CF421}" destId="{04551AF9-B3A9-4249-9644-7E48BE1A0F54}" srcOrd="0" destOrd="0" presId="urn:microsoft.com/office/officeart/2005/8/layout/equation2"/>
    <dgm:cxn modelId="{7950DCC1-7588-4491-B8B3-4A10F6C3C0EE}" type="presParOf" srcId="{E0B84390-1745-44B3-96ED-68D4422C5A56}" destId="{DD467EED-6FDF-4906-8CB8-CFB72FD27F5C}" srcOrd="0" destOrd="0" presId="urn:microsoft.com/office/officeart/2005/8/layout/equation2"/>
    <dgm:cxn modelId="{5A3D43E9-092B-448F-800C-5DF2EE2E808A}" type="presParOf" srcId="{DD467EED-6FDF-4906-8CB8-CFB72FD27F5C}" destId="{04551AF9-B3A9-4249-9644-7E48BE1A0F54}" srcOrd="0" destOrd="0" presId="urn:microsoft.com/office/officeart/2005/8/layout/equation2"/>
    <dgm:cxn modelId="{4800CC69-DDE2-4A57-9AE0-DAA2D0788EF9}" type="presParOf" srcId="{DD467EED-6FDF-4906-8CB8-CFB72FD27F5C}" destId="{D8DCCF8F-4F57-4A92-B5FC-7EF9F5EB6488}" srcOrd="1" destOrd="0" presId="urn:microsoft.com/office/officeart/2005/8/layout/equation2"/>
    <dgm:cxn modelId="{77215434-6DE7-4C03-A6A0-6149445B9AE2}" type="presParOf" srcId="{DD467EED-6FDF-4906-8CB8-CFB72FD27F5C}" destId="{8AA895D7-9D6B-4E1F-9328-AF6AC6056326}" srcOrd="2" destOrd="0" presId="urn:microsoft.com/office/officeart/2005/8/layout/equation2"/>
    <dgm:cxn modelId="{4B3396C1-DDFB-4AA3-8FDD-3F0AF038C33E}" type="presParOf" srcId="{DD467EED-6FDF-4906-8CB8-CFB72FD27F5C}" destId="{6383EC56-34E2-414D-A730-8FE3977329B7}" srcOrd="3" destOrd="0" presId="urn:microsoft.com/office/officeart/2005/8/layout/equation2"/>
    <dgm:cxn modelId="{3C4B64D8-81B5-4520-BD4B-16600C44E43C}" type="presParOf" srcId="{DD467EED-6FDF-4906-8CB8-CFB72FD27F5C}" destId="{0D68CC88-F997-48D2-961D-FF4124A53107}" srcOrd="4" destOrd="0" presId="urn:microsoft.com/office/officeart/2005/8/layout/equation2"/>
    <dgm:cxn modelId="{CB8B02D7-FF8B-4544-9308-31A4B96DE78D}" type="presParOf" srcId="{E0B84390-1745-44B3-96ED-68D4422C5A56}" destId="{3DCC9FEA-7B60-4FD3-8C20-25B98180494C}" srcOrd="1" destOrd="0" presId="urn:microsoft.com/office/officeart/2005/8/layout/equation2"/>
    <dgm:cxn modelId="{C76F17AB-5FBF-4E7D-B6EE-4019A2E4EE46}" type="presParOf" srcId="{3DCC9FEA-7B60-4FD3-8C20-25B98180494C}" destId="{6E4A36C2-8F42-43F6-84F3-C1C6660FDEEB}" srcOrd="0" destOrd="0" presId="urn:microsoft.com/office/officeart/2005/8/layout/equation2"/>
    <dgm:cxn modelId="{6CF18E88-3109-4059-94C1-2468CB800612}" type="presParOf" srcId="{E0B84390-1745-44B3-96ED-68D4422C5A56}" destId="{595B4465-93B2-4BB3-999A-C4285E5C2D8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51AF9-B3A9-4249-9644-7E48BE1A0F54}">
      <dsp:nvSpPr>
        <dsp:cNvPr id="0" name=""/>
        <dsp:cNvSpPr/>
      </dsp:nvSpPr>
      <dsp:spPr>
        <a:xfrm>
          <a:off x="3710" y="57605"/>
          <a:ext cx="4233875" cy="3237935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baseline="0" dirty="0" smtClean="0">
              <a:latin typeface="Comic Sans MS" pitchFamily="66" charset="0"/>
              <a:cs typeface="Angsana New" pitchFamily="18" charset="-34"/>
            </a:rPr>
            <a:t>Autor</a:t>
          </a:r>
          <a:endParaRPr lang="es-MX" sz="2200" kern="1200" baseline="0" dirty="0">
            <a:latin typeface="Comic Sans MS" pitchFamily="66" charset="0"/>
            <a:cs typeface="Angsana New" pitchFamily="18" charset="-34"/>
          </a:endParaRPr>
        </a:p>
      </dsp:txBody>
      <dsp:txXfrm>
        <a:off x="623747" y="531790"/>
        <a:ext cx="2993801" cy="2289565"/>
      </dsp:txXfrm>
    </dsp:sp>
    <dsp:sp modelId="{8AA895D7-9D6B-4E1F-9328-AF6AC6056326}">
      <dsp:nvSpPr>
        <dsp:cNvPr id="0" name=""/>
        <dsp:cNvSpPr/>
      </dsp:nvSpPr>
      <dsp:spPr>
        <a:xfrm>
          <a:off x="1766821" y="3333840"/>
          <a:ext cx="753457" cy="480563"/>
        </a:xfrm>
        <a:prstGeom prst="mathPlus">
          <a:avLst/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1866692" y="3517607"/>
        <a:ext cx="553715" cy="113029"/>
      </dsp:txXfrm>
    </dsp:sp>
    <dsp:sp modelId="{0D68CC88-F997-48D2-961D-FF4124A53107}">
      <dsp:nvSpPr>
        <dsp:cNvPr id="0" name=""/>
        <dsp:cNvSpPr/>
      </dsp:nvSpPr>
      <dsp:spPr>
        <a:xfrm>
          <a:off x="904467" y="3936043"/>
          <a:ext cx="2358688" cy="108513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baseline="0" dirty="0" smtClean="0">
              <a:latin typeface="Comic Sans MS" pitchFamily="66" charset="0"/>
            </a:rPr>
            <a:t>Editor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baseline="0" dirty="0" smtClean="0">
              <a:latin typeface="Comic Sans MS" pitchFamily="66" charset="0"/>
            </a:rPr>
            <a:t>informático</a:t>
          </a:r>
          <a:endParaRPr lang="es-MX" sz="2000" kern="1200" baseline="0" dirty="0">
            <a:latin typeface="Comic Sans MS" pitchFamily="66" charset="0"/>
          </a:endParaRPr>
        </a:p>
      </dsp:txBody>
      <dsp:txXfrm>
        <a:off x="1249889" y="4094957"/>
        <a:ext cx="1667844" cy="767303"/>
      </dsp:txXfrm>
    </dsp:sp>
    <dsp:sp modelId="{3DCC9FEA-7B60-4FD3-8C20-25B98180494C}">
      <dsp:nvSpPr>
        <dsp:cNvPr id="0" name=""/>
        <dsp:cNvSpPr/>
      </dsp:nvSpPr>
      <dsp:spPr>
        <a:xfrm rot="136949">
          <a:off x="4616787" y="2185632"/>
          <a:ext cx="805223" cy="938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0" kern="1200"/>
        </a:p>
      </dsp:txBody>
      <dsp:txXfrm>
        <a:off x="4616883" y="2368540"/>
        <a:ext cx="563656" cy="563154"/>
      </dsp:txXfrm>
    </dsp:sp>
    <dsp:sp modelId="{595B4465-93B2-4BB3-999A-C4285E5C2D80}">
      <dsp:nvSpPr>
        <dsp:cNvPr id="0" name=""/>
        <dsp:cNvSpPr/>
      </dsp:nvSpPr>
      <dsp:spPr>
        <a:xfrm>
          <a:off x="5755152" y="976220"/>
          <a:ext cx="2525767" cy="351673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baseline="0" dirty="0" smtClean="0">
              <a:latin typeface="Comic Sans MS" pitchFamily="66" charset="0"/>
            </a:rPr>
            <a:t>Lector</a:t>
          </a:r>
          <a:endParaRPr lang="es-MX" sz="4200" kern="1200" baseline="0" dirty="0">
            <a:latin typeface="Comic Sans MS" pitchFamily="66" charset="0"/>
          </a:endParaRPr>
        </a:p>
      </dsp:txBody>
      <dsp:txXfrm>
        <a:off x="6125042" y="1491234"/>
        <a:ext cx="1785987" cy="2486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8040-414B-4CC1-AF90-BCD44B0CC203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27C6A-BC2F-4F92-B564-8B934CDA91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49080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7C6A-BC2F-4F92-B564-8B934CDA9177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98293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27C6A-BC2F-4F92-B564-8B934CDA9177}" type="slidenum">
              <a:rPr lang="es-MX" smtClean="0"/>
              <a:pPr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01738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2321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5511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8390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80901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9408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2164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0480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6383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95261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7006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37479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6925-035A-48C1-BB79-B1E6B3D0C1DF}" type="datetimeFigureOut">
              <a:rPr lang="es-MX" smtClean="0"/>
              <a:pPr/>
              <a:t>14/09/2011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92DB9-17A9-4411-A439-501D49CD2E7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1286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jmejia@sogem.org.m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5400" cap="small" dirty="0" smtClean="0"/>
              <a:t>          </a:t>
            </a:r>
            <a:r>
              <a:rPr lang="es-MX" sz="5400" b="1" cap="small" dirty="0" smtClean="0">
                <a:latin typeface="Calisto MT" pitchFamily="18" charset="0"/>
              </a:rPr>
              <a:t>Elementos de 			</a:t>
            </a:r>
            <a:r>
              <a:rPr lang="es-MX" sz="5400" b="1" cap="small" smtClean="0">
                <a:latin typeface="Calisto MT" pitchFamily="18" charset="0"/>
              </a:rPr>
              <a:t>	los Contratos </a:t>
            </a:r>
            <a:endParaRPr lang="es-MX" sz="5400" b="1" cap="small" dirty="0" smtClean="0">
              <a:latin typeface="Calisto MT" pitchFamily="18" charset="0"/>
            </a:endParaRPr>
          </a:p>
          <a:p>
            <a:pPr marL="0" indent="0">
              <a:buNone/>
            </a:pPr>
            <a:r>
              <a:rPr lang="es-MX" sz="5400" b="1" cap="small" dirty="0" smtClean="0">
                <a:latin typeface="Calisto MT" pitchFamily="18" charset="0"/>
              </a:rPr>
              <a:t>           en la Industria 					Creativa</a:t>
            </a:r>
            <a:endParaRPr lang="es-MX" sz="5400" b="1" cap="small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48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omic Sans MS" pitchFamily="66" charset="0"/>
              </a:rPr>
              <a:t>E – </a:t>
            </a:r>
            <a:r>
              <a:rPr lang="es-MX" dirty="0" err="1" smtClean="0">
                <a:latin typeface="Comic Sans MS" pitchFamily="66" charset="0"/>
              </a:rPr>
              <a:t>book</a:t>
            </a:r>
            <a:r>
              <a:rPr lang="es-MX" dirty="0" smtClean="0">
                <a:latin typeface="Comic Sans MS" pitchFamily="66" charset="0"/>
              </a:rPr>
              <a:t>:</a:t>
            </a:r>
            <a:endParaRPr lang="es-MX" dirty="0">
              <a:latin typeface="Comic Sans MS" pitchFamily="66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6610769"/>
              </p:ext>
            </p:extLst>
          </p:nvPr>
        </p:nvGraphicFramePr>
        <p:xfrm>
          <a:off x="467544" y="1268760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5272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omic Sans MS" pitchFamily="66" charset="0"/>
              </a:rPr>
              <a:t>E – </a:t>
            </a:r>
            <a:r>
              <a:rPr lang="es-MX" dirty="0" err="1">
                <a:latin typeface="Comic Sans MS" pitchFamily="66" charset="0"/>
              </a:rPr>
              <a:t>book</a:t>
            </a:r>
            <a:r>
              <a:rPr lang="es-MX" dirty="0">
                <a:latin typeface="Comic Sans MS" pitchFamily="66" charset="0"/>
              </a:rPr>
              <a:t>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914400" indent="-914400">
              <a:buAutoNum type="arabicPeriod"/>
            </a:pPr>
            <a:r>
              <a:rPr lang="es-MX" sz="5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Autor</a:t>
            </a:r>
            <a:r>
              <a:rPr lang="es-MX" sz="5800" dirty="0" smtClean="0"/>
              <a:t>   </a:t>
            </a:r>
          </a:p>
          <a:p>
            <a:pPr marL="0" indent="0">
              <a:buNone/>
            </a:pPr>
            <a:r>
              <a:rPr lang="es-MX" sz="4600" b="1" dirty="0" smtClean="0">
                <a:solidFill>
                  <a:srgbClr val="CC3300"/>
                </a:solidFill>
              </a:rPr>
              <a:t>	</a:t>
            </a:r>
          </a:p>
          <a:p>
            <a:pPr marL="0" indent="0">
              <a:buNone/>
            </a:pPr>
            <a:r>
              <a:rPr lang="es-MX" sz="4600" dirty="0" smtClean="0"/>
              <a:t>	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r>
              <a:rPr lang="es-MX" sz="7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Obra</a:t>
            </a:r>
          </a:p>
          <a:p>
            <a:pPr marL="0" indent="0">
              <a:buNone/>
            </a:pPr>
            <a:r>
              <a:rPr lang="es-MX" sz="4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 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Formación</a:t>
            </a:r>
            <a:r>
              <a:rPr lang="es-MX" sz="4600" b="1" dirty="0" smtClean="0">
                <a:solidFill>
                  <a:srgbClr val="7030A0"/>
                </a:solidFill>
              </a:rPr>
              <a:t>	</a:t>
            </a:r>
            <a:r>
              <a:rPr lang="es-MX" sz="4600" b="1" dirty="0">
                <a:solidFill>
                  <a:srgbClr val="CC3300"/>
                </a:solidFill>
              </a:rPr>
              <a:t> (Con la ayuda </a:t>
            </a:r>
            <a:r>
              <a:rPr lang="es-MX" sz="4600" b="1" dirty="0" smtClean="0">
                <a:solidFill>
                  <a:srgbClr val="CC3300"/>
                </a:solidFill>
              </a:rPr>
              <a:t>de</a:t>
            </a:r>
            <a:endParaRPr lang="es-MX" sz="4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s-MX" sz="4600" b="1" dirty="0">
                <a:solidFill>
                  <a:srgbClr val="7030A0"/>
                </a:solidFill>
              </a:rPr>
              <a:t>	</a:t>
            </a:r>
            <a:r>
              <a:rPr lang="es-MX" sz="4600" b="1" dirty="0" smtClean="0">
                <a:solidFill>
                  <a:srgbClr val="7030A0"/>
                </a:solidFill>
              </a:rPr>
              <a:t>   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Portada</a:t>
            </a:r>
          </a:p>
          <a:p>
            <a:pPr marL="0" indent="0">
              <a:buNone/>
            </a:pPr>
            <a:r>
              <a:rPr lang="es-MX" sz="4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 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Ilustración</a:t>
            </a:r>
            <a:r>
              <a:rPr lang="es-MX" sz="4600" b="1" dirty="0" smtClean="0">
                <a:solidFill>
                  <a:srgbClr val="7030A0"/>
                </a:solidFill>
              </a:rPr>
              <a:t>	</a:t>
            </a:r>
            <a:r>
              <a:rPr lang="es-MX" sz="4600" b="1" dirty="0">
                <a:solidFill>
                  <a:srgbClr val="CC3300"/>
                </a:solidFill>
              </a:rPr>
              <a:t> un editor </a:t>
            </a:r>
            <a:r>
              <a:rPr lang="es-MX" sz="4600" b="1" dirty="0" smtClean="0">
                <a:solidFill>
                  <a:srgbClr val="CC3300"/>
                </a:solidFill>
              </a:rPr>
              <a:t>informático)</a:t>
            </a:r>
            <a:endParaRPr lang="es-MX" sz="4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s-MX" sz="4600" b="1" dirty="0">
                <a:solidFill>
                  <a:srgbClr val="7030A0"/>
                </a:solidFill>
              </a:rPr>
              <a:t>	</a:t>
            </a:r>
            <a:r>
              <a:rPr lang="es-MX" sz="4600" b="1" dirty="0" smtClean="0">
                <a:solidFill>
                  <a:srgbClr val="7030A0"/>
                </a:solidFill>
              </a:rPr>
              <a:t>   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I.S.B.N. </a:t>
            </a:r>
          </a:p>
          <a:p>
            <a:pPr marL="0" indent="0">
              <a:buNone/>
            </a:pPr>
            <a:r>
              <a:rPr lang="es-MX" sz="4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Distribuidor</a:t>
            </a:r>
          </a:p>
          <a:p>
            <a:pPr marL="0" indent="0">
              <a:buNone/>
            </a:pPr>
            <a:r>
              <a:rPr lang="es-MX" sz="4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s-MX" sz="4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Librero </a:t>
            </a:r>
            <a:endParaRPr lang="es-MX" sz="4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sz="2600" b="1" dirty="0">
                <a:solidFill>
                  <a:srgbClr val="CC3300"/>
                </a:solidFill>
              </a:rPr>
              <a:t>	</a:t>
            </a:r>
            <a:r>
              <a:rPr lang="es-MX" sz="2600" dirty="0"/>
              <a:t>								</a:t>
            </a:r>
          </a:p>
          <a:p>
            <a:endParaRPr lang="es-MX" dirty="0"/>
          </a:p>
        </p:txBody>
      </p:sp>
      <p:sp>
        <p:nvSpPr>
          <p:cNvPr id="4" name="3 Abrir llave"/>
          <p:cNvSpPr/>
          <p:nvPr/>
        </p:nvSpPr>
        <p:spPr>
          <a:xfrm>
            <a:off x="3851920" y="2276872"/>
            <a:ext cx="371650" cy="3456384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91583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1115616" y="3199032"/>
            <a:ext cx="4608512" cy="20867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100" dirty="0" smtClean="0"/>
              <a:t>Autor</a:t>
            </a:r>
          </a:p>
          <a:p>
            <a:pPr algn="ctr"/>
            <a:r>
              <a:rPr lang="es-MX" sz="2100" dirty="0" smtClean="0"/>
              <a:t>80%</a:t>
            </a:r>
            <a:endParaRPr lang="es-MX" sz="2100" dirty="0"/>
          </a:p>
        </p:txBody>
      </p:sp>
      <p:sp>
        <p:nvSpPr>
          <p:cNvPr id="6" name="5 Elipse"/>
          <p:cNvSpPr/>
          <p:nvPr/>
        </p:nvSpPr>
        <p:spPr>
          <a:xfrm>
            <a:off x="5354334" y="4346025"/>
            <a:ext cx="1706489" cy="111538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 smtClean="0"/>
              <a:t>Página internet</a:t>
            </a:r>
          </a:p>
          <a:p>
            <a:pPr algn="ctr"/>
            <a:r>
              <a:rPr lang="es-MX" sz="2200" dirty="0" smtClean="0"/>
              <a:t>10%</a:t>
            </a:r>
            <a:endParaRPr lang="es-MX" sz="2200" dirty="0"/>
          </a:p>
        </p:txBody>
      </p:sp>
      <p:sp>
        <p:nvSpPr>
          <p:cNvPr id="7" name="6 Elipse"/>
          <p:cNvSpPr/>
          <p:nvPr/>
        </p:nvSpPr>
        <p:spPr>
          <a:xfrm>
            <a:off x="3419872" y="1292157"/>
            <a:ext cx="2448272" cy="15121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Lector</a:t>
            </a:r>
          </a:p>
          <a:p>
            <a:pPr algn="ctr"/>
            <a:r>
              <a:rPr lang="es-MX" sz="2800" dirty="0" smtClean="0"/>
              <a:t>100%</a:t>
            </a:r>
          </a:p>
          <a:p>
            <a:pPr algn="ctr"/>
            <a:endParaRPr lang="es-MX" sz="2800" dirty="0"/>
          </a:p>
        </p:txBody>
      </p:sp>
      <p:sp>
        <p:nvSpPr>
          <p:cNvPr id="35" name="3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</a:t>
            </a:r>
            <a:r>
              <a:rPr lang="es-MX" dirty="0" smtClean="0"/>
              <a:t>articipación:</a:t>
            </a:r>
            <a:endParaRPr lang="es-MX" dirty="0"/>
          </a:p>
        </p:txBody>
      </p:sp>
      <p:sp>
        <p:nvSpPr>
          <p:cNvPr id="13" name="12 Elipse"/>
          <p:cNvSpPr/>
          <p:nvPr/>
        </p:nvSpPr>
        <p:spPr>
          <a:xfrm>
            <a:off x="5364088" y="3197246"/>
            <a:ext cx="1706489" cy="108012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endParaRPr lang="es-MX" sz="2200" dirty="0" smtClean="0"/>
          </a:p>
          <a:p>
            <a:pPr algn="ctr"/>
            <a:r>
              <a:rPr lang="es-MX" sz="2200" dirty="0" smtClean="0"/>
              <a:t>Gastos edición</a:t>
            </a:r>
          </a:p>
          <a:p>
            <a:pPr algn="ctr"/>
            <a:r>
              <a:rPr lang="es-MX" sz="2200" dirty="0" smtClean="0"/>
              <a:t>10%</a:t>
            </a:r>
          </a:p>
          <a:p>
            <a:pPr algn="ctr"/>
            <a:endParaRPr lang="es-MX" sz="2200" dirty="0" smtClean="0"/>
          </a:p>
          <a:p>
            <a:pPr algn="ctr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1894327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autor no requiere de un intermediario para publicar y vender su obra.</a:t>
            </a:r>
          </a:p>
          <a:p>
            <a:pPr algn="just"/>
            <a:r>
              <a:rPr lang="es-MX" dirty="0" smtClean="0"/>
              <a:t>Puede ser más barato (no hay costos de impresión).</a:t>
            </a:r>
          </a:p>
          <a:p>
            <a:pPr algn="just"/>
            <a:r>
              <a:rPr lang="es-MX" dirty="0" smtClean="0"/>
              <a:t>El autor puede recibir el precio directo de la venta.</a:t>
            </a:r>
          </a:p>
          <a:p>
            <a:pPr algn="just"/>
            <a:r>
              <a:rPr lang="es-MX" dirty="0" smtClean="0"/>
              <a:t>Distribución a nivel mundial.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9778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Desventajas: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autor no controla el destino final de las obras (actualmente tampoco).</a:t>
            </a:r>
          </a:p>
          <a:p>
            <a:pPr algn="just"/>
            <a:r>
              <a:rPr lang="es-MX" dirty="0" smtClean="0"/>
              <a:t>Es fácilmente modificable.</a:t>
            </a:r>
          </a:p>
          <a:p>
            <a:pPr algn="just"/>
            <a:r>
              <a:rPr lang="es-MX" dirty="0" smtClean="0"/>
              <a:t>Se pone en riesgo la paternidad e integridad de la obra.</a:t>
            </a:r>
          </a:p>
          <a:p>
            <a:pPr algn="just"/>
            <a:r>
              <a:rPr lang="es-MX" dirty="0" smtClean="0"/>
              <a:t>El autor debe involucrarse más en el proceso de distribución y venta.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71117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dirty="0"/>
              <a:t>La gestión colectiva de derechos en el entorno </a:t>
            </a:r>
            <a:r>
              <a:rPr lang="es-MX" dirty="0" smtClean="0"/>
              <a:t>digital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La Confederación Internacional de Sociedades de Autores y Compositores (CISAC), que agrupa a las Sociedades de Gestión Colectiva, está trabajando en el establecimiento de sistemas de información que permitan identificar a los autores de las obras así como a los artistas, intérpretes y ejecutantes, los productores y, en general, a los titulares de los derechos de autor.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44367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dirty="0"/>
              <a:t>La gestión colectiva de derechos en el entorno </a:t>
            </a:r>
            <a:r>
              <a:rPr lang="es-MX" dirty="0" smtClean="0"/>
              <a:t>digital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Por ejemplo: existe el </a:t>
            </a:r>
            <a:r>
              <a:rPr lang="es-MX" dirty="0" err="1"/>
              <a:t>Common</a:t>
            </a:r>
            <a:r>
              <a:rPr lang="es-MX" dirty="0"/>
              <a:t> </a:t>
            </a:r>
            <a:r>
              <a:rPr lang="es-MX" dirty="0" err="1"/>
              <a:t>Information</a:t>
            </a:r>
            <a:r>
              <a:rPr lang="es-MX" dirty="0"/>
              <a:t> </a:t>
            </a:r>
            <a:r>
              <a:rPr lang="es-MX" dirty="0" err="1"/>
              <a:t>System</a:t>
            </a:r>
            <a:r>
              <a:rPr lang="es-MX" dirty="0"/>
              <a:t> (CIS) o Sistema Común de Información de la CISAC.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indent="0">
              <a:buNone/>
            </a:pPr>
            <a:r>
              <a:rPr lang="es-MX" dirty="0"/>
              <a:t>Se encuentra integrado por: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Los datos de los titulares de los derechos de las obras.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Los datos de identificación de las obras.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Los datos referentes a la forma de contratación de las obras.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23831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dirty="0"/>
              <a:t>La gestión colectiva de derechos en el entorno </a:t>
            </a:r>
            <a:r>
              <a:rPr lang="es-MX" dirty="0" smtClean="0"/>
              <a:t>digital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/>
              <a:t>Por ejemplo: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Catálogo de Obras audiovisuales: CIS-Net </a:t>
            </a:r>
            <a:r>
              <a:rPr lang="es-MX" dirty="0" smtClean="0"/>
              <a:t>AVI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n-US" dirty="0"/>
              <a:t>The Musical Works Information Database (WID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Catálogo de Obras Musicales: </a:t>
            </a:r>
            <a:r>
              <a:rPr lang="en-US" dirty="0"/>
              <a:t>Musical Works / CIS-Net </a:t>
            </a:r>
            <a:r>
              <a:rPr lang="en-US" dirty="0" smtClean="0"/>
              <a:t>MWI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International </a:t>
            </a:r>
            <a:r>
              <a:rPr lang="es-MX" dirty="0" err="1"/>
              <a:t>Information</a:t>
            </a:r>
            <a:r>
              <a:rPr lang="es-MX" dirty="0"/>
              <a:t> </a:t>
            </a:r>
            <a:r>
              <a:rPr lang="es-MX" dirty="0" err="1"/>
              <a:t>System</a:t>
            </a:r>
            <a:r>
              <a:rPr lang="es-MX" dirty="0"/>
              <a:t> (IPI) que contiene la información de los titulares de derechos de obras protegidas por derechos de autor y datos de las obras en dominio público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58811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dirty="0"/>
              <a:t>La gestión colectiva de derechos en el entorno </a:t>
            </a:r>
            <a:r>
              <a:rPr lang="es-MX" dirty="0" smtClean="0"/>
              <a:t>digital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Lo </a:t>
            </a:r>
            <a:r>
              <a:rPr lang="es-MX" dirty="0"/>
              <a:t>anterior </a:t>
            </a:r>
            <a:r>
              <a:rPr lang="es-MX" dirty="0" smtClean="0"/>
              <a:t>claramente muestra </a:t>
            </a:r>
            <a:r>
              <a:rPr lang="es-MX" dirty="0"/>
              <a:t>la importancia de que los autores se encuentren agrupados en torno a las Sociedades de Gestión Colectiva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5053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498178"/>
          </a:xfrm>
        </p:spPr>
        <p:txBody>
          <a:bodyPr>
            <a:noAutofit/>
          </a:bodyPr>
          <a:lstStyle/>
          <a:p>
            <a:pPr marL="0" indent="0"/>
            <a:r>
              <a:rPr lang="es-MX" sz="3600" dirty="0" smtClean="0"/>
              <a:t>Tendencia internacional para la protección de derechos en el </a:t>
            </a:r>
            <a:r>
              <a:rPr lang="es-MX" sz="3600" dirty="0"/>
              <a:t>entorno </a:t>
            </a:r>
            <a:r>
              <a:rPr lang="es-MX" sz="3600" dirty="0" smtClean="0"/>
              <a:t>digital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000" dirty="0" smtClean="0"/>
              <a:t>El boom de los e-</a:t>
            </a:r>
            <a:r>
              <a:rPr lang="es-MX" sz="2000" dirty="0" err="1" smtClean="0"/>
              <a:t>books</a:t>
            </a:r>
            <a:r>
              <a:rPr lang="es-MX" sz="2000" dirty="0" smtClean="0"/>
              <a:t> y, en general, la distribución de obras en el entorno digital generó que la industria y el medio empresarial presionaran para la protección de sus derechos.</a:t>
            </a:r>
          </a:p>
          <a:p>
            <a:pPr marL="0" indent="0" algn="just">
              <a:buNone/>
            </a:pPr>
            <a:endParaRPr lang="es-MX" sz="1000" dirty="0"/>
          </a:p>
          <a:p>
            <a:pPr marL="0" indent="0" algn="just">
              <a:buNone/>
            </a:pPr>
            <a:r>
              <a:rPr lang="es-MX" sz="2000" dirty="0" smtClean="0"/>
              <a:t>Esto generó el Acuerdo </a:t>
            </a:r>
            <a:r>
              <a:rPr lang="es-MX" sz="2000" dirty="0"/>
              <a:t>Comercial contra la </a:t>
            </a:r>
            <a:r>
              <a:rPr lang="es-MX" sz="2000" dirty="0" smtClean="0"/>
              <a:t>Falsificación, el famoso ACTA por sus siglas en inglés.</a:t>
            </a:r>
          </a:p>
          <a:p>
            <a:pPr marL="0" indent="0" algn="just">
              <a:buNone/>
            </a:pPr>
            <a:endParaRPr lang="es-MX" sz="1000" dirty="0" smtClean="0"/>
          </a:p>
          <a:p>
            <a:pPr marL="0" indent="0" algn="just">
              <a:buNone/>
            </a:pPr>
            <a:r>
              <a:rPr lang="es-MX" sz="2000" dirty="0" smtClean="0"/>
              <a:t>En términos generales el ACTA persigue lo siguiente:</a:t>
            </a:r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 smtClean="0"/>
              <a:t>Establecer sanciones y procedimientos eficaces para combatir la violación de derechos en el entorno digital.</a:t>
            </a:r>
          </a:p>
          <a:p>
            <a:pPr algn="just"/>
            <a:endParaRPr lang="es-MX" sz="1000" dirty="0"/>
          </a:p>
          <a:p>
            <a:pPr algn="just"/>
            <a:r>
              <a:rPr lang="es-MX" sz="2000" dirty="0" smtClean="0"/>
              <a:t>Sancionar a quienes violen los sistemas de codificación que permitan identificar las obras, a los titulares de derechos a los autores, interpretes, ejecutantes, etcétera.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3660025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 smtClean="0">
                <a:latin typeface="Tahoma" pitchFamily="34" charset="0"/>
              </a:rPr>
              <a:t>			</a:t>
            </a:r>
          </a:p>
          <a:p>
            <a:pPr marL="0" indent="0">
              <a:buNone/>
            </a:pPr>
            <a:r>
              <a:rPr lang="es-MX" b="1" dirty="0">
                <a:latin typeface="Tahoma" pitchFamily="34" charset="0"/>
              </a:rPr>
              <a:t>	</a:t>
            </a:r>
            <a:r>
              <a:rPr lang="es-MX" b="1" dirty="0" smtClean="0">
                <a:latin typeface="Tahoma" pitchFamily="34" charset="0"/>
              </a:rPr>
              <a:t>	        </a:t>
            </a:r>
            <a:r>
              <a:rPr lang="es-MX" sz="4000" b="1" dirty="0" smtClean="0">
                <a:latin typeface="Tahoma" pitchFamily="34" charset="0"/>
              </a:rPr>
              <a:t>Los </a:t>
            </a:r>
            <a:r>
              <a:rPr lang="es-MX" sz="4000" b="1" dirty="0">
                <a:latin typeface="Tahoma" pitchFamily="34" charset="0"/>
              </a:rPr>
              <a:t>escritores </a:t>
            </a:r>
            <a:br>
              <a:rPr lang="es-MX" sz="4000" b="1" dirty="0">
                <a:latin typeface="Tahoma" pitchFamily="34" charset="0"/>
              </a:rPr>
            </a:br>
            <a:r>
              <a:rPr lang="es-MX" sz="4000" b="1" dirty="0">
                <a:latin typeface="Tahoma" pitchFamily="34" charset="0"/>
              </a:rPr>
              <a:t> </a:t>
            </a:r>
            <a:r>
              <a:rPr lang="es-MX" sz="4000" b="1" dirty="0" smtClean="0">
                <a:latin typeface="Tahoma" pitchFamily="34" charset="0"/>
              </a:rPr>
              <a:t>             frente </a:t>
            </a:r>
            <a:r>
              <a:rPr lang="es-MX" sz="4000" b="1" dirty="0">
                <a:latin typeface="Tahoma" pitchFamily="34" charset="0"/>
              </a:rPr>
              <a:t>a los </a:t>
            </a:r>
            <a:r>
              <a:rPr lang="es-MX" sz="4000" b="1" dirty="0" smtClean="0">
                <a:latin typeface="Tahoma" pitchFamily="34" charset="0"/>
              </a:rPr>
              <a:t>E-</a:t>
            </a:r>
            <a:r>
              <a:rPr lang="es-MX" sz="4000" b="1" dirty="0" err="1" smtClean="0">
                <a:latin typeface="Tahoma" pitchFamily="34" charset="0"/>
              </a:rPr>
              <a:t>books</a:t>
            </a:r>
            <a:r>
              <a:rPr lang="es-MX" sz="4000" b="1" dirty="0">
                <a:latin typeface="Tahoma" pitchFamily="34" charset="0"/>
              </a:rPr>
              <a:t>.</a:t>
            </a:r>
            <a:br>
              <a:rPr lang="es-MX" sz="4000" b="1" dirty="0">
                <a:latin typeface="Tahoma" pitchFamily="34" charset="0"/>
              </a:rPr>
            </a:br>
            <a:r>
              <a:rPr lang="es-MX" sz="4000" b="1" dirty="0">
                <a:latin typeface="Tahoma" pitchFamily="34" charset="0"/>
              </a:rPr>
              <a:t/>
            </a:r>
            <a:br>
              <a:rPr lang="es-MX" sz="4000" b="1" dirty="0">
                <a:latin typeface="Tahoma" pitchFamily="34" charset="0"/>
              </a:rPr>
            </a:br>
            <a:r>
              <a:rPr lang="es-MX" sz="4000" b="1" dirty="0">
                <a:latin typeface="Tahoma" pitchFamily="34" charset="0"/>
              </a:rPr>
              <a:t> </a:t>
            </a:r>
            <a:r>
              <a:rPr lang="es-MX" sz="4000" b="1" dirty="0" smtClean="0">
                <a:latin typeface="Tahoma" pitchFamily="34" charset="0"/>
              </a:rPr>
              <a:t>           Ventajas </a:t>
            </a:r>
            <a:r>
              <a:rPr lang="es-MX" sz="4000" b="1" dirty="0">
                <a:latin typeface="Tahoma" pitchFamily="34" charset="0"/>
              </a:rPr>
              <a:t>y </a:t>
            </a:r>
            <a:r>
              <a:rPr lang="es-MX" sz="4000" b="1" dirty="0" smtClean="0">
                <a:latin typeface="Tahoma" pitchFamily="34" charset="0"/>
              </a:rPr>
              <a:t>desventajas</a:t>
            </a:r>
          </a:p>
          <a:p>
            <a:pPr marL="0" indent="0">
              <a:buNone/>
            </a:pPr>
            <a:endParaRPr lang="es-MX" sz="4000" b="1" dirty="0">
              <a:latin typeface="Tahoma" pitchFamily="34" charset="0"/>
            </a:endParaRPr>
          </a:p>
          <a:p>
            <a:pPr algn="r">
              <a:lnSpc>
                <a:spcPct val="80000"/>
              </a:lnSpc>
              <a:buFont typeface="Wingdings 2" pitchFamily="18" charset="2"/>
              <a:buNone/>
            </a:pPr>
            <a:r>
              <a:rPr lang="es-MX" sz="4000" b="1" dirty="0" smtClean="0">
                <a:latin typeface="Tahoma" pitchFamily="34" charset="0"/>
              </a:rPr>
              <a:t>					</a:t>
            </a:r>
            <a:r>
              <a:rPr lang="en-US" sz="2000" dirty="0" err="1"/>
              <a:t>Lic</a:t>
            </a:r>
            <a:r>
              <a:rPr lang="en-US" sz="2000" dirty="0"/>
              <a:t>. </a:t>
            </a:r>
            <a:r>
              <a:rPr lang="en-US" sz="2000" dirty="0" err="1" smtClean="0"/>
              <a:t>Jesús</a:t>
            </a:r>
            <a:r>
              <a:rPr lang="en-US" sz="2000" dirty="0" smtClean="0"/>
              <a:t> </a:t>
            </a:r>
            <a:r>
              <a:rPr lang="en-US" sz="2000" dirty="0" err="1" smtClean="0"/>
              <a:t>Mejía</a:t>
            </a:r>
            <a:r>
              <a:rPr lang="en-US" sz="2000" dirty="0" smtClean="0"/>
              <a:t> </a:t>
            </a:r>
            <a:r>
              <a:rPr lang="en-US" sz="2000" dirty="0"/>
              <a:t>Salazar</a:t>
            </a:r>
          </a:p>
          <a:p>
            <a:pPr algn="r">
              <a:lnSpc>
                <a:spcPct val="80000"/>
              </a:lnSpc>
              <a:buFont typeface="Wingdings 2" pitchFamily="18" charset="2"/>
              <a:buNone/>
            </a:pPr>
            <a:r>
              <a:rPr lang="en-US" sz="2000" dirty="0" smtClean="0"/>
              <a:t>D.R. © México</a:t>
            </a:r>
            <a:r>
              <a:rPr lang="es-MX" sz="2000" dirty="0" smtClean="0"/>
              <a:t>, septiembre 2011.</a:t>
            </a:r>
          </a:p>
          <a:p>
            <a:pPr algn="r">
              <a:lnSpc>
                <a:spcPct val="80000"/>
              </a:lnSpc>
              <a:buFont typeface="Wingdings 2" pitchFamily="18" charset="2"/>
              <a:buNone/>
            </a:pPr>
            <a:r>
              <a:rPr lang="es-MX" sz="2000" dirty="0" smtClean="0"/>
              <a:t>Queda prohibida su reproducción parcial o total</a:t>
            </a:r>
          </a:p>
          <a:p>
            <a:pPr algn="r">
              <a:lnSpc>
                <a:spcPct val="80000"/>
              </a:lnSpc>
              <a:buFont typeface="Wingdings 2" pitchFamily="18" charset="2"/>
              <a:buNone/>
            </a:pPr>
            <a:r>
              <a:rPr lang="es-MX" sz="2000" dirty="0" smtClean="0"/>
              <a:t>(¡Aunque no sirva para NADA!)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3803049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498178"/>
          </a:xfrm>
        </p:spPr>
        <p:txBody>
          <a:bodyPr>
            <a:noAutofit/>
          </a:bodyPr>
          <a:lstStyle/>
          <a:p>
            <a:pPr marL="0" indent="0"/>
            <a:r>
              <a:rPr lang="es-MX" sz="3600" dirty="0" smtClean="0"/>
              <a:t>Tendencia internacional para la protección de derechos en el </a:t>
            </a:r>
            <a:r>
              <a:rPr lang="es-MX" sz="3600" dirty="0"/>
              <a:t>entorno </a:t>
            </a:r>
            <a:r>
              <a:rPr lang="es-MX" sz="3600" dirty="0" smtClean="0"/>
              <a:t>digital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En el entorno digital se están buscando tecnologías </a:t>
            </a:r>
            <a:r>
              <a:rPr lang="es-MX" dirty="0"/>
              <a:t>de control de acceso </a:t>
            </a:r>
            <a:r>
              <a:rPr lang="es-MX" dirty="0" smtClean="0"/>
              <a:t>para </a:t>
            </a:r>
            <a:r>
              <a:rPr lang="es-MX" dirty="0"/>
              <a:t>limitar el uso de medios o dispositivos </a:t>
            </a:r>
            <a:r>
              <a:rPr lang="es-MX" dirty="0" smtClean="0"/>
              <a:t>digitales</a:t>
            </a:r>
            <a:r>
              <a:rPr lang="es-MX" dirty="0"/>
              <a:t> </a:t>
            </a:r>
            <a:r>
              <a:rPr lang="es-MX" dirty="0" smtClean="0"/>
              <a:t>y sancionar a quienes violen estos dispositivos.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sz="2800" dirty="0" smtClean="0"/>
              <a:t>ACTA. ARTÍCULO </a:t>
            </a:r>
            <a:r>
              <a:rPr lang="es-MX" sz="2800" dirty="0"/>
              <a:t>27: OBSERVANCIA EN EL ENTORNO </a:t>
            </a:r>
            <a:r>
              <a:rPr lang="es-MX" sz="2800" dirty="0" smtClean="0"/>
              <a:t>DIGITAL. Sección 7.</a:t>
            </a:r>
            <a:endParaRPr lang="es-MX" sz="2800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704275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498178"/>
          </a:xfrm>
        </p:spPr>
        <p:txBody>
          <a:bodyPr>
            <a:noAutofit/>
          </a:bodyPr>
          <a:lstStyle/>
          <a:p>
            <a:pPr marL="0" indent="0"/>
            <a:r>
              <a:rPr lang="es-MX" sz="3600" dirty="0"/>
              <a:t>ACTA. ARTÍCULO 27: OBSERVANCIA EN EL ENTORNO DIGITAL. Sección 7.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s-MX" sz="6600" b="1" dirty="0"/>
              <a:t>7. </a:t>
            </a:r>
            <a:r>
              <a:rPr lang="es-MX" sz="6600" dirty="0"/>
              <a:t>Con el fin de proteger la información electrónica sobre la gestión de derechos, </a:t>
            </a:r>
            <a:r>
              <a:rPr lang="es-MX" sz="6600" dirty="0" smtClean="0"/>
              <a:t> cada </a:t>
            </a:r>
            <a:r>
              <a:rPr lang="es-MX" sz="6600" dirty="0"/>
              <a:t>Parte otorgará protección jurídica adecuada y recursos jurídicos efectivos contra cualquier persona que, con conocimiento de causa, realice sin autorización cualquiera de los siguientes actos sabiéndolo o, con respecto a recursos civiles, teniendo motivos razonables para saberlo que induce, permite, facilita u oculta una infracción de cualquier derecho de autor o derechos conexos:</a:t>
            </a:r>
          </a:p>
          <a:p>
            <a:pPr marL="0" indent="0" algn="just">
              <a:buNone/>
            </a:pPr>
            <a:r>
              <a:rPr lang="es-MX" sz="6600" dirty="0"/>
              <a:t> </a:t>
            </a:r>
          </a:p>
          <a:p>
            <a:pPr marL="0" indent="0" algn="just">
              <a:buNone/>
            </a:pPr>
            <a:r>
              <a:rPr lang="es-MX" sz="6600" b="1" dirty="0"/>
              <a:t>(a) </a:t>
            </a:r>
            <a:r>
              <a:rPr lang="es-MX" sz="6600" dirty="0"/>
              <a:t>suprima o altere cualquier información electrónica sobre la gestión de derechos;</a:t>
            </a:r>
          </a:p>
          <a:p>
            <a:pPr marL="0" indent="0" algn="just">
              <a:buNone/>
            </a:pPr>
            <a:r>
              <a:rPr lang="es-MX" sz="6600" dirty="0"/>
              <a:t> </a:t>
            </a:r>
          </a:p>
          <a:p>
            <a:pPr marL="0" indent="0" algn="just">
              <a:buNone/>
            </a:pPr>
            <a:r>
              <a:rPr lang="es-MX" sz="6600" b="1" dirty="0"/>
              <a:t>(b) </a:t>
            </a:r>
            <a:r>
              <a:rPr lang="es-MX" sz="6600" dirty="0"/>
              <a:t>distribuya, importe para su distribución, transmita, comunique o ponga a disposición del público, ejemplares de obras, interpretaciones o ejecuciones o fonogramas sabiendo que la información electrónica sobre la gestión de derechos ha sido suprimida o alterada sin autorización.</a:t>
            </a:r>
          </a:p>
          <a:p>
            <a:pPr marL="0" indent="0" algn="just">
              <a:buNone/>
            </a:pPr>
            <a:endParaRPr lang="es-MX" sz="6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39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498178"/>
          </a:xfrm>
        </p:spPr>
        <p:txBody>
          <a:bodyPr>
            <a:noAutofit/>
          </a:bodyPr>
          <a:lstStyle/>
          <a:p>
            <a:pPr marL="0" indent="0"/>
            <a:r>
              <a:rPr lang="es-MX" sz="3600" dirty="0"/>
              <a:t>ACTA. ARTÍCULO 27: OBSERVANCIA EN EL ENTORNO DIGITAL. Sección 7.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800" dirty="0"/>
              <a:t>Para efectos del presente Artículo, </a:t>
            </a:r>
            <a:r>
              <a:rPr lang="es-MX" sz="1800" b="1" dirty="0"/>
              <a:t>información sobre la gestión de derechos </a:t>
            </a:r>
            <a:r>
              <a:rPr lang="es-MX" sz="1800" dirty="0"/>
              <a:t>significa:</a:t>
            </a:r>
          </a:p>
          <a:p>
            <a:pPr marL="0" indent="0" algn="just">
              <a:buNone/>
            </a:pPr>
            <a:r>
              <a:rPr lang="es-MX" sz="1800" dirty="0"/>
              <a:t> </a:t>
            </a:r>
          </a:p>
          <a:p>
            <a:pPr marL="0" indent="0" algn="just">
              <a:buNone/>
            </a:pPr>
            <a:r>
              <a:rPr lang="es-MX" sz="1800" dirty="0"/>
              <a:t>a) información que identifica una obra, una interpretación o un fonograma; el autor de la obra, el artista intérprete o ejecutante o el productor del fonograma; o el titular de cualquier derecho en la obra, la interpretación, la ejecución o el fonograma;</a:t>
            </a:r>
          </a:p>
          <a:p>
            <a:pPr marL="0" indent="0" algn="just">
              <a:buNone/>
            </a:pPr>
            <a:r>
              <a:rPr lang="es-MX" sz="1800" dirty="0"/>
              <a:t> </a:t>
            </a:r>
          </a:p>
          <a:p>
            <a:pPr marL="0" indent="0" algn="just">
              <a:buNone/>
            </a:pPr>
            <a:r>
              <a:rPr lang="es-MX" sz="1800" dirty="0"/>
              <a:t>(b) información sobre los términos y condiciones de uso de la obra, la interpretación o ejecución o el fonograma; o</a:t>
            </a:r>
          </a:p>
          <a:p>
            <a:pPr marL="0" indent="0" algn="just">
              <a:buNone/>
            </a:pPr>
            <a:r>
              <a:rPr lang="es-MX" sz="1800" dirty="0"/>
              <a:t> </a:t>
            </a:r>
          </a:p>
          <a:p>
            <a:pPr marL="0" indent="0" algn="just">
              <a:buNone/>
            </a:pPr>
            <a:r>
              <a:rPr lang="es-MX" sz="1800" dirty="0"/>
              <a:t>(c) cualquier números o códigos que representen la información descrita en (a) y (b) anteriores; </a:t>
            </a:r>
          </a:p>
          <a:p>
            <a:pPr marL="0" indent="0" algn="just">
              <a:buNone/>
            </a:pPr>
            <a:r>
              <a:rPr lang="es-MX" sz="1800" dirty="0"/>
              <a:t> </a:t>
            </a:r>
          </a:p>
          <a:p>
            <a:pPr marL="0" indent="0" algn="just">
              <a:buNone/>
            </a:pPr>
            <a:r>
              <a:rPr lang="es-MX" sz="1800" dirty="0"/>
              <a:t>cuando cualquiera de estos elementos de información se agreguen a una copia de la obra, una interpretación, una ejecución o un fonograma o aparezcan en relación con la comunicación o puesta a disposición del público de una obra, una interpretación, una ejecución o un fonograma</a:t>
            </a:r>
            <a:r>
              <a:rPr lang="es-MX" sz="1800" dirty="0" smtClean="0"/>
              <a:t>.</a:t>
            </a:r>
            <a:endParaRPr lang="es-MX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193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En la Sociedad Mexicana de Escritores de México SOGEM…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sz="4400" dirty="0" smtClean="0"/>
              <a:t>  Trabajamos como sociedad de gestión colectiva para lograr que se pacten nuevos tipos de contratos que faciliten a los autores negociar estas nuevas formas de explotación.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xmlns="" val="3453609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Buscamos…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sz="3600" dirty="0" smtClean="0"/>
              <a:t> Concientizar hoy más que nunca a nuestros autores de licenciar los medios de explotación de sus obras de forma individualizada por:</a:t>
            </a:r>
          </a:p>
          <a:p>
            <a:pPr lvl="4"/>
            <a:r>
              <a:rPr lang="es-MX" sz="3600" dirty="0" smtClean="0"/>
              <a:t> Usos</a:t>
            </a:r>
          </a:p>
          <a:p>
            <a:pPr lvl="4"/>
            <a:r>
              <a:rPr lang="es-MX" sz="3600" dirty="0" smtClean="0"/>
              <a:t> Soportes</a:t>
            </a:r>
          </a:p>
          <a:p>
            <a:pPr lvl="4"/>
            <a:r>
              <a:rPr lang="es-MX" sz="3600" dirty="0" smtClean="0"/>
              <a:t> Territorios</a:t>
            </a:r>
          </a:p>
          <a:p>
            <a:pPr lvl="4"/>
            <a:r>
              <a:rPr lang="es-MX" sz="3600" dirty="0" smtClean="0"/>
              <a:t> Idiomas</a:t>
            </a:r>
          </a:p>
          <a:p>
            <a:pPr marL="0" indent="0">
              <a:buNone/>
            </a:pPr>
            <a:r>
              <a:rPr lang="es-MX" sz="3600" dirty="0"/>
              <a:t>	</a:t>
            </a:r>
            <a:r>
              <a:rPr lang="es-MX" sz="3600" dirty="0" smtClean="0"/>
              <a:t>	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xmlns="" val="233435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Luchamos…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sz="4000" dirty="0" smtClean="0"/>
              <a:t>    Para que nuestros autores RECHACEN firmar contratos de obras por encargo que, aunque respaldados en la Ley Federal del Derecho de Autor, los despojan de sus derechos morales y patrimoniales.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xmlns="" val="3548356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Invitamos a todos los autores a: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dirty="0" smtClean="0"/>
              <a:t> Valorar sus obras.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 Asesorarse siempre de un abogado que, libre del interés de ganar y quedar bien con “sus otros clientes”, les aconseje los mejores términos para contratar.</a:t>
            </a:r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No ceder ante las presiones y chantajes de las entidades y dependencias públicas, así como de particulares (editores, productores, etc.) quienes desean apropiarse de sus obras.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2856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Acudan a la SOGEM: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dirty="0" smtClean="0"/>
              <a:t> Si no encuentran un abogado que reúna los siguientes requisitos:</a:t>
            </a:r>
          </a:p>
          <a:p>
            <a:pPr lvl="1" algn="just"/>
            <a:r>
              <a:rPr lang="es-MX" dirty="0" smtClean="0"/>
              <a:t>Competencia</a:t>
            </a:r>
          </a:p>
          <a:p>
            <a:pPr lvl="1" algn="just"/>
            <a:r>
              <a:rPr lang="es-MX" dirty="0" smtClean="0"/>
              <a:t>Imparcialidad</a:t>
            </a:r>
          </a:p>
          <a:p>
            <a:pPr lvl="1" algn="just"/>
            <a:r>
              <a:rPr lang="es-MX" dirty="0" smtClean="0"/>
              <a:t>Honestidad</a:t>
            </a:r>
          </a:p>
          <a:p>
            <a:pPr lvl="1" algn="just"/>
            <a:r>
              <a:rPr lang="es-MX" dirty="0" smtClean="0"/>
              <a:t>Que no tenga conflicto de intereses y que entre sus clientes no estén primordialmente productores, editores, etc.</a:t>
            </a:r>
          </a:p>
          <a:p>
            <a:pPr lvl="1"/>
            <a:endParaRPr lang="es-MX" dirty="0" smtClean="0"/>
          </a:p>
          <a:p>
            <a:pPr lvl="1"/>
            <a:endParaRPr lang="es-MX" dirty="0" smtClean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25081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s-MX" dirty="0" smtClean="0"/>
          </a:p>
          <a:p>
            <a:pPr marL="457200" lvl="1" indent="0">
              <a:buNone/>
            </a:pP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10445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6974" y="638141"/>
            <a:ext cx="2232248" cy="1287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755576" y="4399944"/>
            <a:ext cx="31683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/>
              <a:t>José María Velasco 59</a:t>
            </a:r>
          </a:p>
          <a:p>
            <a:pPr algn="just"/>
            <a:r>
              <a:rPr lang="es-MX" sz="2200" dirty="0"/>
              <a:t>Col. San José Insurgentes</a:t>
            </a:r>
          </a:p>
          <a:p>
            <a:pPr algn="just"/>
            <a:r>
              <a:rPr lang="es-MX" sz="2200" dirty="0"/>
              <a:t>Del. Benito Juárez</a:t>
            </a:r>
          </a:p>
          <a:p>
            <a:pPr algn="just"/>
            <a:r>
              <a:rPr lang="es-MX" sz="2200" dirty="0"/>
              <a:t>México, D.F.</a:t>
            </a:r>
          </a:p>
          <a:p>
            <a:pPr algn="just"/>
            <a:r>
              <a:rPr lang="es-MX" sz="2200" dirty="0">
                <a:hlinkClick r:id="rId4"/>
              </a:rPr>
              <a:t>jmejia@sogem.org.mx</a:t>
            </a:r>
            <a:r>
              <a:rPr lang="es-MX" sz="2200" dirty="0"/>
              <a:t>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68188" y="2186562"/>
            <a:ext cx="381004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400" b="1" dirty="0" smtClean="0"/>
          </a:p>
          <a:p>
            <a:pPr algn="just"/>
            <a:r>
              <a:rPr lang="es-MX" sz="3600" b="1" dirty="0" smtClean="0"/>
              <a:t>GRACIAS POR SU ATENCIÓN.</a:t>
            </a:r>
          </a:p>
          <a:p>
            <a:pPr algn="just"/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xmlns="" val="88116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Libro (Definición R.A.E.)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Conjunto de muchas hojas de papel u otro material semejante que, encuadernadas, forman un volumen</a:t>
            </a:r>
            <a:r>
              <a:rPr lang="es-MX" dirty="0" smtClean="0"/>
              <a:t>.</a:t>
            </a:r>
          </a:p>
          <a:p>
            <a:endParaRPr lang="es-MX" sz="2200" dirty="0"/>
          </a:p>
          <a:p>
            <a:pPr algn="just"/>
            <a:r>
              <a:rPr lang="es-MX" dirty="0" smtClean="0"/>
              <a:t>Obra </a:t>
            </a:r>
            <a:r>
              <a:rPr lang="es-MX" dirty="0"/>
              <a:t>científica, literaria o de cualquier otra índole con extensión suficiente para formar volumen, que puede aparecer impresa o en otro soporte.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4070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Ley de Fomento para la Lectura y el Libro</a:t>
            </a:r>
            <a:endParaRPr lang="es-MX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i="1" dirty="0"/>
              <a:t>Libro:</a:t>
            </a:r>
            <a:r>
              <a:rPr lang="es-MX" dirty="0"/>
              <a:t> Toda publicación unitaria, no periódica, de carácter literario, artístico, científico, técnico, educativo, informativo o recreativo, impresa en cualquier soporte, cuya edición se haga en su totalidad de una sola vez en un volumen o a intervalos en varios volúmenes o fascículos. Comprenderá también los materiales complementarios en cualquier tipo de soporte, incluido el electrónico, que conformen, conjuntamente con el libro, un todo unitario que no pueda comercializarse separadamente.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7990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E-Book: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/>
              <a:t>Un libro electrónico, también conocido como e-</a:t>
            </a:r>
            <a:r>
              <a:rPr lang="es-MX" dirty="0" err="1"/>
              <a:t>book</a:t>
            </a:r>
            <a:r>
              <a:rPr lang="es-MX" dirty="0"/>
              <a:t>, </a:t>
            </a:r>
            <a:r>
              <a:rPr lang="es-MX" dirty="0" err="1"/>
              <a:t>eBook</a:t>
            </a:r>
            <a:r>
              <a:rPr lang="es-MX" dirty="0"/>
              <a:t>, </a:t>
            </a:r>
            <a:r>
              <a:rPr lang="es-MX" dirty="0" err="1"/>
              <a:t>ecolibro</a:t>
            </a:r>
            <a:r>
              <a:rPr lang="es-MX" dirty="0"/>
              <a:t> o libro digital, es una versión electrónica o digital de un libro. </a:t>
            </a:r>
            <a:r>
              <a:rPr lang="es-MX" dirty="0" smtClean="0"/>
              <a:t>(Wikipedia)</a:t>
            </a:r>
          </a:p>
          <a:p>
            <a:endParaRPr lang="es-MX" dirty="0" smtClean="0"/>
          </a:p>
          <a:p>
            <a:pPr algn="just"/>
            <a:r>
              <a:rPr lang="es-MX" dirty="0" smtClean="0"/>
              <a:t>La edición electrónica de una obra literaria (OMPI).</a:t>
            </a:r>
          </a:p>
          <a:p>
            <a:pPr marL="0" indent="0" algn="just">
              <a:buNone/>
            </a:pPr>
            <a:r>
              <a:rPr lang="es-ES_tradnl" sz="2200" dirty="0" smtClean="0"/>
              <a:t>	XI </a:t>
            </a:r>
            <a:r>
              <a:rPr lang="es-ES_tradnl" sz="2200" dirty="0"/>
              <a:t>C</a:t>
            </a:r>
            <a:r>
              <a:rPr lang="es-ES_tradnl" sz="2200" dirty="0" smtClean="0"/>
              <a:t>urso </a:t>
            </a:r>
            <a:r>
              <a:rPr lang="es-ES_tradnl" sz="2200" dirty="0"/>
              <a:t>académico regional OMPI/SGAE</a:t>
            </a:r>
            <a:br>
              <a:rPr lang="es-ES_tradnl" sz="2200" dirty="0"/>
            </a:br>
            <a:r>
              <a:rPr lang="es-ES_tradnl" sz="2200" dirty="0" smtClean="0"/>
              <a:t>	sobre </a:t>
            </a:r>
            <a:r>
              <a:rPr lang="es-ES_tradnl" sz="2200" dirty="0"/>
              <a:t>DERECHO DE AUTOR Y DERECHOS CONEXOS para países </a:t>
            </a:r>
            <a:r>
              <a:rPr lang="es-ES_tradnl" sz="2200" dirty="0" smtClean="0"/>
              <a:t>	de </a:t>
            </a:r>
            <a:r>
              <a:rPr lang="es-ES_tradnl" sz="2200" dirty="0"/>
              <a:t>A</a:t>
            </a:r>
            <a:r>
              <a:rPr lang="es-ES_tradnl" sz="2200" dirty="0" smtClean="0"/>
              <a:t>mérica Latina</a:t>
            </a:r>
            <a:endParaRPr lang="es-MX" sz="2200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81626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Formatos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s-MX" dirty="0" smtClean="0"/>
              <a:t>Libro impreso</a:t>
            </a:r>
          </a:p>
          <a:p>
            <a:pPr lvl="3">
              <a:buFont typeface="Wingdings" pitchFamily="2" charset="2"/>
              <a:buChar char="v"/>
            </a:pPr>
            <a:r>
              <a:rPr lang="es-MX" sz="3500" dirty="0" smtClean="0"/>
              <a:t>Rústica</a:t>
            </a:r>
          </a:p>
          <a:p>
            <a:pPr lvl="3">
              <a:buFont typeface="Wingdings" pitchFamily="2" charset="2"/>
              <a:buChar char="v"/>
            </a:pPr>
            <a:r>
              <a:rPr lang="es-MX" sz="3500" dirty="0" smtClean="0"/>
              <a:t>Pasta dura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Audio libro</a:t>
            </a:r>
          </a:p>
          <a:p>
            <a:pPr lvl="3">
              <a:buFont typeface="Wingdings" pitchFamily="2" charset="2"/>
              <a:buChar char="v"/>
            </a:pPr>
            <a:r>
              <a:rPr lang="es-MX" sz="3100" dirty="0" smtClean="0"/>
              <a:t> CD</a:t>
            </a:r>
          </a:p>
          <a:p>
            <a:pPr lvl="3">
              <a:buFont typeface="Wingdings" pitchFamily="2" charset="2"/>
              <a:buChar char="v"/>
            </a:pPr>
            <a:r>
              <a:rPr lang="es-MX" sz="3100" dirty="0" smtClean="0"/>
              <a:t> </a:t>
            </a:r>
            <a:r>
              <a:rPr lang="es-MX" sz="3100" dirty="0" err="1" smtClean="0"/>
              <a:t>Cassette</a:t>
            </a:r>
            <a:endParaRPr lang="es-MX" sz="3100" dirty="0" smtClean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Entorno digital</a:t>
            </a:r>
          </a:p>
          <a:p>
            <a:pPr lvl="3">
              <a:buFont typeface="Wingdings" pitchFamily="2" charset="2"/>
              <a:buChar char="v"/>
            </a:pPr>
            <a:r>
              <a:rPr lang="es-MX" sz="3100" dirty="0"/>
              <a:t> </a:t>
            </a:r>
            <a:r>
              <a:rPr lang="es-MX" sz="3100" dirty="0" smtClean="0"/>
              <a:t>E - </a:t>
            </a:r>
            <a:r>
              <a:rPr lang="es-MX" sz="3100" dirty="0" err="1" smtClean="0"/>
              <a:t>book</a:t>
            </a:r>
            <a:endParaRPr lang="es-MX" sz="3100" dirty="0"/>
          </a:p>
        </p:txBody>
      </p:sp>
    </p:spTree>
    <p:extLst>
      <p:ext uri="{BB962C8B-B14F-4D97-AF65-F5344CB8AC3E}">
        <p14:creationId xmlns:p14="http://schemas.microsoft.com/office/powerpoint/2010/main" xmlns="" val="5876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2971059" y="1258783"/>
            <a:ext cx="3113109" cy="30243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Autor</a:t>
            </a:r>
          </a:p>
          <a:p>
            <a:pPr algn="ctr"/>
            <a:r>
              <a:rPr lang="es-MX" sz="2800" dirty="0" smtClean="0"/>
              <a:t>(obra)</a:t>
            </a:r>
            <a:endParaRPr lang="es-MX" sz="2800" dirty="0"/>
          </a:p>
        </p:txBody>
      </p:sp>
      <p:sp>
        <p:nvSpPr>
          <p:cNvPr id="4" name="3 Elipse"/>
          <p:cNvSpPr/>
          <p:nvPr/>
        </p:nvSpPr>
        <p:spPr>
          <a:xfrm>
            <a:off x="7012035" y="2770951"/>
            <a:ext cx="1706488" cy="151216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r>
              <a:rPr lang="es-MX" sz="3200" dirty="0" smtClean="0"/>
              <a:t>Editor</a:t>
            </a:r>
          </a:p>
          <a:p>
            <a:pPr algn="ctr"/>
            <a:endParaRPr lang="es-MX" dirty="0"/>
          </a:p>
        </p:txBody>
      </p:sp>
      <p:sp>
        <p:nvSpPr>
          <p:cNvPr id="5" name="4 Elipse"/>
          <p:cNvSpPr/>
          <p:nvPr/>
        </p:nvSpPr>
        <p:spPr>
          <a:xfrm>
            <a:off x="5940152" y="5157192"/>
            <a:ext cx="1817948" cy="151216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r>
              <a:rPr lang="es-MX" sz="2200" dirty="0" smtClean="0"/>
              <a:t>Impresor</a:t>
            </a:r>
          </a:p>
          <a:p>
            <a:pPr algn="ctr"/>
            <a:endParaRPr lang="es-MX" sz="2400" dirty="0"/>
          </a:p>
        </p:txBody>
      </p:sp>
      <p:sp>
        <p:nvSpPr>
          <p:cNvPr id="6" name="5 Elipse"/>
          <p:cNvSpPr/>
          <p:nvPr/>
        </p:nvSpPr>
        <p:spPr>
          <a:xfrm>
            <a:off x="1998951" y="5157192"/>
            <a:ext cx="1944216" cy="151216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Distribuidor</a:t>
            </a:r>
          </a:p>
          <a:p>
            <a:pPr algn="ctr"/>
            <a:r>
              <a:rPr lang="es-MX" dirty="0"/>
              <a:t>o</a:t>
            </a:r>
            <a:endParaRPr lang="es-MX" dirty="0" smtClean="0"/>
          </a:p>
          <a:p>
            <a:pPr algn="ctr"/>
            <a:r>
              <a:rPr lang="es-MX" dirty="0" smtClean="0"/>
              <a:t>Librero</a:t>
            </a:r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292463" y="2804325"/>
            <a:ext cx="1706488" cy="151216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Lector</a:t>
            </a:r>
          </a:p>
          <a:p>
            <a:pPr algn="ctr"/>
            <a:endParaRPr lang="es-MX" sz="28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6291955" y="2593711"/>
            <a:ext cx="720080" cy="4212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6994887" y="4509120"/>
            <a:ext cx="385192" cy="548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4283968" y="5953728"/>
            <a:ext cx="12024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 flipV="1">
            <a:off x="1632222" y="4587138"/>
            <a:ext cx="410344" cy="4868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3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Libro Impreso:</a:t>
            </a:r>
          </a:p>
        </p:txBody>
      </p:sp>
    </p:spTree>
    <p:extLst>
      <p:ext uri="{BB962C8B-B14F-4D97-AF65-F5344CB8AC3E}">
        <p14:creationId xmlns:p14="http://schemas.microsoft.com/office/powerpoint/2010/main" xmlns="" val="316031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Libro impreso: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 Autor</a:t>
            </a:r>
            <a:r>
              <a:rPr lang="es-MX" dirty="0" smtClean="0"/>
              <a:t>			</a:t>
            </a:r>
            <a:r>
              <a:rPr lang="es-MX" b="1" dirty="0" smtClean="0">
                <a:solidFill>
                  <a:srgbClr val="CC3300"/>
                </a:solidFill>
              </a:rPr>
              <a:t>2. Editor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b="1" dirty="0">
                <a:solidFill>
                  <a:srgbClr val="7030A0"/>
                </a:solidFill>
              </a:rPr>
              <a:t> </a:t>
            </a:r>
            <a:r>
              <a:rPr lang="es-MX" b="1" dirty="0" smtClean="0">
                <a:solidFill>
                  <a:srgbClr val="7030A0"/>
                </a:solidFill>
              </a:rPr>
              <a:t>  </a:t>
            </a:r>
            <a:r>
              <a:rPr lang="es-MX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Obra</a:t>
            </a:r>
            <a:r>
              <a:rPr lang="es-MX" b="1" dirty="0" smtClean="0">
                <a:solidFill>
                  <a:srgbClr val="7030A0"/>
                </a:solidFill>
              </a:rPr>
              <a:t> </a:t>
            </a:r>
            <a:r>
              <a:rPr lang="es-MX" dirty="0" smtClean="0"/>
              <a:t>				</a:t>
            </a:r>
            <a:r>
              <a:rPr lang="es-MX" sz="2600" b="1" dirty="0" smtClean="0">
                <a:solidFill>
                  <a:srgbClr val="CC3300"/>
                </a:solidFill>
              </a:rPr>
              <a:t>Formación</a:t>
            </a:r>
          </a:p>
          <a:p>
            <a:pPr marL="0" indent="0">
              <a:buNone/>
            </a:pPr>
            <a:r>
              <a:rPr lang="es-MX" sz="2600" b="1" dirty="0">
                <a:solidFill>
                  <a:srgbClr val="CC3300"/>
                </a:solidFill>
              </a:rPr>
              <a:t>	</a:t>
            </a:r>
            <a:r>
              <a:rPr lang="es-MX" sz="2600" b="1" dirty="0" smtClean="0">
                <a:solidFill>
                  <a:srgbClr val="CC3300"/>
                </a:solidFill>
              </a:rPr>
              <a:t>					Portada</a:t>
            </a:r>
          </a:p>
          <a:p>
            <a:pPr marL="0" indent="0">
              <a:buNone/>
            </a:pPr>
            <a:r>
              <a:rPr lang="es-MX" sz="2600" b="1" dirty="0">
                <a:solidFill>
                  <a:srgbClr val="CC3300"/>
                </a:solidFill>
              </a:rPr>
              <a:t>	</a:t>
            </a:r>
            <a:r>
              <a:rPr lang="es-MX" sz="2600" b="1" dirty="0" smtClean="0">
                <a:solidFill>
                  <a:srgbClr val="CC3300"/>
                </a:solidFill>
              </a:rPr>
              <a:t>					Ilustración</a:t>
            </a:r>
          </a:p>
          <a:p>
            <a:pPr marL="0" indent="0">
              <a:buNone/>
            </a:pPr>
            <a:r>
              <a:rPr lang="es-MX" sz="2600" b="1" dirty="0">
                <a:solidFill>
                  <a:srgbClr val="CC3300"/>
                </a:solidFill>
              </a:rPr>
              <a:t>	</a:t>
            </a:r>
            <a:r>
              <a:rPr lang="es-MX" sz="2600" b="1" dirty="0" smtClean="0">
                <a:solidFill>
                  <a:srgbClr val="CC3300"/>
                </a:solidFill>
              </a:rPr>
              <a:t>					I.S.B.N.</a:t>
            </a:r>
          </a:p>
          <a:p>
            <a:pPr marL="0" indent="0">
              <a:buNone/>
            </a:pPr>
            <a:r>
              <a:rPr lang="es-MX" sz="2600" dirty="0"/>
              <a:t>	</a:t>
            </a:r>
            <a:r>
              <a:rPr lang="es-MX" sz="2600" dirty="0" smtClean="0"/>
              <a:t>				</a:t>
            </a:r>
            <a:r>
              <a:rPr lang="es-MX" b="1" dirty="0" smtClean="0"/>
              <a:t>3. Impresor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				</a:t>
            </a:r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</a:rPr>
              <a:t>4. Distribuidor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				</a:t>
            </a:r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</a:rPr>
              <a:t>5. Librero</a:t>
            </a:r>
          </a:p>
          <a:p>
            <a:pPr marL="0" indent="0">
              <a:buNone/>
            </a:pPr>
            <a:r>
              <a:rPr lang="es-MX" sz="2600" dirty="0"/>
              <a:t>	</a:t>
            </a:r>
            <a:r>
              <a:rPr lang="es-MX" sz="2600" dirty="0" smtClean="0"/>
              <a:t>			</a:t>
            </a:r>
          </a:p>
          <a:p>
            <a:pPr marL="1828800" lvl="4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428576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6876255" y="5877272"/>
            <a:ext cx="1080121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5%</a:t>
            </a:r>
          </a:p>
          <a:p>
            <a:pPr algn="ctr"/>
            <a:r>
              <a:rPr lang="es-MX" sz="1600" dirty="0" smtClean="0"/>
              <a:t>10% </a:t>
            </a:r>
            <a:endParaRPr lang="es-MX" sz="1600" dirty="0"/>
          </a:p>
        </p:txBody>
      </p:sp>
      <p:sp>
        <p:nvSpPr>
          <p:cNvPr id="4" name="3 Elipse"/>
          <p:cNvSpPr/>
          <p:nvPr/>
        </p:nvSpPr>
        <p:spPr>
          <a:xfrm>
            <a:off x="3455799" y="4177965"/>
            <a:ext cx="2255199" cy="151216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r>
              <a:rPr lang="es-MX" sz="3200" dirty="0" smtClean="0"/>
              <a:t>Editor</a:t>
            </a:r>
          </a:p>
          <a:p>
            <a:pPr algn="ctr"/>
            <a:r>
              <a:rPr lang="es-MX" sz="2400" dirty="0" smtClean="0"/>
              <a:t>50%</a:t>
            </a:r>
          </a:p>
          <a:p>
            <a:pPr algn="ctr"/>
            <a:endParaRPr lang="es-MX" dirty="0"/>
          </a:p>
        </p:txBody>
      </p:sp>
      <p:sp>
        <p:nvSpPr>
          <p:cNvPr id="5" name="4 Elipse"/>
          <p:cNvSpPr/>
          <p:nvPr/>
        </p:nvSpPr>
        <p:spPr>
          <a:xfrm>
            <a:off x="6369629" y="4775010"/>
            <a:ext cx="2062602" cy="915123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endParaRPr lang="es-MX" sz="2200" dirty="0" smtClean="0"/>
          </a:p>
          <a:p>
            <a:pPr algn="ctr"/>
            <a:r>
              <a:rPr lang="es-MX" sz="2100" dirty="0" smtClean="0"/>
              <a:t>Impresor</a:t>
            </a:r>
          </a:p>
          <a:p>
            <a:pPr algn="ctr"/>
            <a:r>
              <a:rPr lang="es-MX" sz="2200" dirty="0" smtClean="0"/>
              <a:t>10%</a:t>
            </a:r>
          </a:p>
          <a:p>
            <a:pPr algn="ctr"/>
            <a:endParaRPr lang="es-MX" sz="2200" dirty="0" smtClean="0"/>
          </a:p>
          <a:p>
            <a:pPr algn="ctr"/>
            <a:endParaRPr lang="es-MX" sz="2400" dirty="0"/>
          </a:p>
        </p:txBody>
      </p:sp>
      <p:sp>
        <p:nvSpPr>
          <p:cNvPr id="6" name="5 Elipse"/>
          <p:cNvSpPr/>
          <p:nvPr/>
        </p:nvSpPr>
        <p:spPr>
          <a:xfrm>
            <a:off x="3347864" y="1196752"/>
            <a:ext cx="2376264" cy="151216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Distribuidor</a:t>
            </a:r>
          </a:p>
          <a:p>
            <a:pPr algn="ctr"/>
            <a:r>
              <a:rPr lang="es-MX" sz="2400" dirty="0"/>
              <a:t> </a:t>
            </a:r>
            <a:r>
              <a:rPr lang="es-MX" sz="2400" dirty="0" smtClean="0"/>
              <a:t>o Librero</a:t>
            </a:r>
          </a:p>
          <a:p>
            <a:pPr algn="ctr"/>
            <a:r>
              <a:rPr lang="es-MX" sz="2400" dirty="0" smtClean="0"/>
              <a:t>50%</a:t>
            </a:r>
            <a:endParaRPr lang="es-MX" sz="2400" dirty="0"/>
          </a:p>
        </p:txBody>
      </p:sp>
      <p:sp>
        <p:nvSpPr>
          <p:cNvPr id="7" name="6 Elipse"/>
          <p:cNvSpPr/>
          <p:nvPr/>
        </p:nvSpPr>
        <p:spPr>
          <a:xfrm>
            <a:off x="467544" y="2686626"/>
            <a:ext cx="2448272" cy="15121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Lector</a:t>
            </a:r>
          </a:p>
          <a:p>
            <a:pPr algn="ctr"/>
            <a:r>
              <a:rPr lang="es-MX" sz="2800" dirty="0" smtClean="0"/>
              <a:t>100%</a:t>
            </a:r>
          </a:p>
          <a:p>
            <a:pPr algn="ctr"/>
            <a:endParaRPr lang="es-MX" sz="2800" dirty="0"/>
          </a:p>
        </p:txBody>
      </p:sp>
      <p:sp>
        <p:nvSpPr>
          <p:cNvPr id="35" name="3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MX" dirty="0" smtClean="0"/>
              <a:t>Participación:</a:t>
            </a:r>
            <a:endParaRPr lang="es-MX" dirty="0"/>
          </a:p>
        </p:txBody>
      </p:sp>
      <p:sp>
        <p:nvSpPr>
          <p:cNvPr id="13" name="12 Elipse"/>
          <p:cNvSpPr/>
          <p:nvPr/>
        </p:nvSpPr>
        <p:spPr>
          <a:xfrm>
            <a:off x="6336349" y="3776453"/>
            <a:ext cx="2134609" cy="84468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endParaRPr lang="es-MX" sz="2200" dirty="0" smtClean="0"/>
          </a:p>
          <a:p>
            <a:pPr algn="ctr"/>
            <a:r>
              <a:rPr lang="es-MX" sz="2000" dirty="0" smtClean="0"/>
              <a:t>Gastos 10%</a:t>
            </a:r>
          </a:p>
          <a:p>
            <a:pPr algn="ctr"/>
            <a:endParaRPr lang="es-MX" sz="2200" dirty="0" smtClean="0"/>
          </a:p>
          <a:p>
            <a:pPr algn="ctr"/>
            <a:endParaRPr lang="es-MX" sz="2400" dirty="0"/>
          </a:p>
        </p:txBody>
      </p:sp>
      <p:sp>
        <p:nvSpPr>
          <p:cNvPr id="10" name="9 Elipse"/>
          <p:cNvSpPr/>
          <p:nvPr/>
        </p:nvSpPr>
        <p:spPr>
          <a:xfrm>
            <a:off x="6361304" y="2708920"/>
            <a:ext cx="2134612" cy="9021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endParaRPr lang="es-MX" sz="2200" dirty="0" smtClean="0"/>
          </a:p>
          <a:p>
            <a:pPr algn="ctr"/>
            <a:r>
              <a:rPr lang="es-MX" sz="2000" dirty="0" smtClean="0"/>
              <a:t>Utilidades </a:t>
            </a:r>
          </a:p>
          <a:p>
            <a:pPr algn="ctr"/>
            <a:r>
              <a:rPr lang="es-MX" sz="2000" dirty="0" smtClean="0"/>
              <a:t>20 %-25%</a:t>
            </a:r>
          </a:p>
          <a:p>
            <a:pPr algn="ctr"/>
            <a:endParaRPr lang="es-MX" sz="2200" dirty="0" smtClean="0"/>
          </a:p>
          <a:p>
            <a:pPr algn="ctr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425006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1107</Words>
  <Application>Microsoft Office PowerPoint</Application>
  <PresentationFormat>Presentación en pantalla (4:3)</PresentationFormat>
  <Paragraphs>203</Paragraphs>
  <Slides>28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Diapositiva 1</vt:lpstr>
      <vt:lpstr>Diapositiva 2</vt:lpstr>
      <vt:lpstr>Libro (Definición R.A.E.)</vt:lpstr>
      <vt:lpstr>Ley de Fomento para la Lectura y el Libro</vt:lpstr>
      <vt:lpstr>E-Book:</vt:lpstr>
      <vt:lpstr>Formatos</vt:lpstr>
      <vt:lpstr>Libro Impreso:</vt:lpstr>
      <vt:lpstr>Libro impreso:</vt:lpstr>
      <vt:lpstr>Participación:</vt:lpstr>
      <vt:lpstr>E – book:</vt:lpstr>
      <vt:lpstr>E – book:</vt:lpstr>
      <vt:lpstr>Participación:</vt:lpstr>
      <vt:lpstr>Ventajas:</vt:lpstr>
      <vt:lpstr>Desventajas:</vt:lpstr>
      <vt:lpstr>La gestión colectiva de derechos en el entorno digital</vt:lpstr>
      <vt:lpstr>La gestión colectiva de derechos en el entorno digital</vt:lpstr>
      <vt:lpstr>La gestión colectiva de derechos en el entorno digital</vt:lpstr>
      <vt:lpstr>La gestión colectiva de derechos en el entorno digital</vt:lpstr>
      <vt:lpstr>Tendencia internacional para la protección de derechos en el entorno digital</vt:lpstr>
      <vt:lpstr>Tendencia internacional para la protección de derechos en el entorno digital</vt:lpstr>
      <vt:lpstr>ACTA. ARTÍCULO 27: OBSERVANCIA EN EL ENTORNO DIGITAL. Sección 7.</vt:lpstr>
      <vt:lpstr>ACTA. ARTÍCULO 27: OBSERVANCIA EN EL ENTORNO DIGITAL. Sección 7.</vt:lpstr>
      <vt:lpstr>En la Sociedad Mexicana de Escritores de México SOGEM… </vt:lpstr>
      <vt:lpstr>Buscamos…</vt:lpstr>
      <vt:lpstr>Luchamos…</vt:lpstr>
      <vt:lpstr>Invitamos a todos los autores a:</vt:lpstr>
      <vt:lpstr>Acudan a la SOGEM:</vt:lpstr>
      <vt:lpstr>Diapositiva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</dc:title>
  <dc:creator>Sandra</dc:creator>
  <cp:lastModifiedBy>CNCA</cp:lastModifiedBy>
  <cp:revision>53</cp:revision>
  <cp:lastPrinted>2011-09-07T16:17:53Z</cp:lastPrinted>
  <dcterms:created xsi:type="dcterms:W3CDTF">2011-09-02T16:31:07Z</dcterms:created>
  <dcterms:modified xsi:type="dcterms:W3CDTF">2011-09-14T15:43:02Z</dcterms:modified>
</cp:coreProperties>
</file>